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30200" y="696912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ca79060448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ca79060448_0_146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1ca79060448_0_146:notes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ca79060448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ca79060448_0_157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ca79060448_0_157:notes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237ce96a01_0_7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3237ce96a0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 txBox="1"/>
          <p:nvPr/>
        </p:nvSpPr>
        <p:spPr>
          <a:xfrm>
            <a:off x="3884612" y="8829675"/>
            <a:ext cx="2971800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6575c8c0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6575c8c0c7_0_0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6575c8c0c7_0_0:notes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b8dc813a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b8dc813a4_0_2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4b8dc813a4_0_25:notes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237ce96a0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237ce96a01_0_12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237ce96a01_0_12:notes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sz="14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a7b24ed9a_0_5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10a7b24ed9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9090cfb06_0_3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329090cfb0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9090cfb06_0_87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329090cfb0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37ce96a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237ce96a01_0_0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3237ce96a01_0_0:notes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29090cfb06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29090cfb06_0_16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329090cfb06_0_169:notes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29090cfb06_0_256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329090cfb06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rkley Schools Templat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-38100" y="4169875"/>
            <a:ext cx="9220200" cy="149400"/>
          </a:xfrm>
          <a:prstGeom prst="rect">
            <a:avLst/>
          </a:prstGeom>
          <a:solidFill>
            <a:srgbClr val="45AF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100" y="4319275"/>
            <a:ext cx="9220200" cy="937200"/>
          </a:xfrm>
          <a:prstGeom prst="rect">
            <a:avLst/>
          </a:prstGeom>
          <a:solidFill>
            <a:srgbClr val="1D3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02050" y="3817600"/>
            <a:ext cx="1765500" cy="176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402050" y="792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5200"/>
              <a:buFont typeface="Calibri"/>
              <a:buNone/>
              <a:defRPr sz="52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02050" y="17058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800"/>
              <a:buFont typeface="Calibri"/>
              <a:buNone/>
              <a:defRPr sz="2800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/>
          <p:cNvSpPr txBox="1"/>
          <p:nvPr/>
        </p:nvSpPr>
        <p:spPr>
          <a:xfrm>
            <a:off x="2313225" y="4549375"/>
            <a:ext cx="4388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Inspire. Empower. Lead.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8274" y="4292563"/>
            <a:ext cx="1153062" cy="79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2000"/>
              <a:buFont typeface="Calibri"/>
              <a:buNone/>
              <a:defRPr sz="120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8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○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■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○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■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○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■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Google Shape;6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-34463" y="1125775"/>
            <a:ext cx="9201300" cy="4066500"/>
          </a:xfrm>
          <a:prstGeom prst="rect">
            <a:avLst/>
          </a:prstGeom>
          <a:solidFill>
            <a:srgbClr val="1D3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415" y="4580270"/>
            <a:ext cx="671876" cy="4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311700" y="176500"/>
            <a:ext cx="4478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Calibri"/>
              <a:buNone/>
              <a:defRPr sz="24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311700" y="1298075"/>
            <a:ext cx="8520600" cy="3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9096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3600"/>
              <a:buFont typeface="Calibri"/>
              <a:buNone/>
              <a:defRPr sz="36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800"/>
              <a:buFont typeface="Calibri"/>
              <a:buNone/>
              <a:defRPr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8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" name="Google Shape;3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800"/>
              <a:buFont typeface="Calibri"/>
              <a:buNone/>
              <a:defRPr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-38100" y="-18763"/>
            <a:ext cx="9220200" cy="937200"/>
          </a:xfrm>
          <a:prstGeom prst="rect">
            <a:avLst/>
          </a:prstGeom>
          <a:solidFill>
            <a:srgbClr val="1D3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800"/>
              <a:buFont typeface="Calibri"/>
              <a:buChar char="●"/>
              <a:defRPr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Google Shape;4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400"/>
              <a:buFont typeface="Calibri"/>
              <a:buNone/>
              <a:defRPr sz="24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400"/>
              <a:buFont typeface="Calibri"/>
              <a:buChar char="●"/>
              <a:defRPr sz="1400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555300" y="1889250"/>
            <a:ext cx="8033400" cy="13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4800"/>
              <a:buFont typeface="Calibri"/>
              <a:buNone/>
              <a:defRPr sz="48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5AF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5AF9F"/>
              </a:solidFill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4200"/>
              <a:buFont typeface="Calibri"/>
              <a:buNone/>
              <a:defRPr sz="42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100"/>
              <a:buFont typeface="Calibri"/>
              <a:buNone/>
              <a:defRPr sz="2100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00200" y="462700"/>
            <a:ext cx="40191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400"/>
              <a:buFont typeface="Calibri"/>
              <a:buNone/>
              <a:defRPr sz="2400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875" y="4564720"/>
            <a:ext cx="671874" cy="46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1D3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D3160"/>
              </a:solidFill>
            </a:endParaRPr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4939500" y="57475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2800"/>
              <a:buFont typeface="Calibri"/>
              <a:buNone/>
              <a:defRPr sz="2800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kleyschools.org/enrollmen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JDdWgX0xF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hyperlink" Target="http://www.youtube.com/watch?v=eJDdWgX0xF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gQHxnpfAatU42C9VUvL2E4s2f_ueqLoLl-Ek6B1HTalodxA/viewform?usp=sf_lin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shamika.womble@berkleyschools.org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81125" y="-107400"/>
            <a:ext cx="9027300" cy="16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Transitional Kindergarten </a:t>
            </a:r>
            <a:br>
              <a:rPr lang="en-US"/>
            </a:br>
            <a:r>
              <a:rPr lang="en-US"/>
              <a:t>&amp; Kindergarten</a:t>
            </a:r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1275" y="1461675"/>
            <a:ext cx="914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Information Night - 2025</a:t>
            </a:r>
            <a:endParaRPr sz="3800"/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836" y="2294725"/>
            <a:ext cx="1172325" cy="11723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/>
        </p:nvSpPr>
        <p:spPr>
          <a:xfrm>
            <a:off x="-12" y="346705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Welcome to Pattengill Elementary School!</a:t>
            </a:r>
            <a:endParaRPr sz="2800" b="1">
              <a:solidFill>
                <a:srgbClr val="45AF9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2600" b="1" i="0" u="none"/>
              <a:t>What is the Transitional Kindergarten program? </a:t>
            </a:r>
            <a:endParaRPr sz="2600" b="1"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-44350" y="1081525"/>
            <a:ext cx="914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marR="0" lvl="0" indent="-331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lang="en-US" sz="24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Specialized District program to meet the academic and social development of students who are not quite ready for regular Kindergarten</a:t>
            </a:r>
            <a:endParaRPr>
              <a:solidFill>
                <a:srgbClr val="1D3160"/>
              </a:solidFill>
            </a:endParaRPr>
          </a:p>
          <a:p>
            <a:pPr marL="342900" marR="0" lvl="0" indent="-3314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lang="en-US" sz="2400" b="1" i="0" u="none">
                <a:solidFill>
                  <a:srgbClr val="1D3160"/>
                </a:solidFill>
              </a:rPr>
              <a:t>Placement is a joint decision</a:t>
            </a:r>
            <a:r>
              <a:rPr lang="en-US" sz="24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between </a:t>
            </a:r>
            <a:r>
              <a:rPr lang="en-US" sz="2400">
                <a:solidFill>
                  <a:srgbClr val="1D3160"/>
                </a:solidFill>
              </a:rPr>
              <a:t>families</a:t>
            </a:r>
            <a:r>
              <a:rPr lang="en-US" sz="24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and principals;  </a:t>
            </a:r>
            <a:br>
              <a:rPr lang="en-US" sz="24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A guided discussion will include:</a:t>
            </a:r>
            <a:endParaRPr>
              <a:solidFill>
                <a:srgbClr val="1D3160"/>
              </a:solidFill>
            </a:endParaRPr>
          </a:p>
          <a:p>
            <a:pPr marL="803275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readiness skills</a:t>
            </a:r>
            <a:endParaRPr>
              <a:solidFill>
                <a:srgbClr val="1D3160"/>
              </a:solidFill>
            </a:endParaRPr>
          </a:p>
          <a:p>
            <a:pPr marL="803275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stamina/attention span </a:t>
            </a:r>
            <a:endParaRPr>
              <a:solidFill>
                <a:srgbClr val="1D3160"/>
              </a:solidFill>
            </a:endParaRPr>
          </a:p>
          <a:p>
            <a:pPr marL="803275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preschool experience</a:t>
            </a:r>
            <a:endParaRPr>
              <a:solidFill>
                <a:srgbClr val="1D3160"/>
              </a:solidFill>
            </a:endParaRPr>
          </a:p>
          <a:p>
            <a:pPr marL="803275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academic skills</a:t>
            </a:r>
            <a:endParaRPr>
              <a:solidFill>
                <a:srgbClr val="1D3160"/>
              </a:solidFill>
            </a:endParaRPr>
          </a:p>
          <a:p>
            <a:pPr marL="803275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birthdate </a:t>
            </a:r>
            <a:endParaRPr>
              <a:solidFill>
                <a:srgbClr val="1D3160"/>
              </a:solidFill>
            </a:endParaRPr>
          </a:p>
          <a:p>
            <a:pPr marL="803275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level of independence </a:t>
            </a:r>
            <a:endParaRPr>
              <a:solidFill>
                <a:srgbClr val="1D3160"/>
              </a:solidFill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/>
          </a:blip>
          <a:srcRect l="5504" t="11418" r="4985"/>
          <a:stretch/>
        </p:blipFill>
        <p:spPr>
          <a:xfrm>
            <a:off x="6282571" y="2963800"/>
            <a:ext cx="2817080" cy="209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 l="4577" r="3872"/>
          <a:stretch/>
        </p:blipFill>
        <p:spPr>
          <a:xfrm>
            <a:off x="3503750" y="2417471"/>
            <a:ext cx="2853601" cy="2337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0" y="-303325"/>
            <a:ext cx="4607400" cy="26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100" b="1" i="0" u="none">
                <a:solidFill>
                  <a:srgbClr val="1D3160"/>
                </a:solidFill>
              </a:rPr>
              <a:t>If you are considering </a:t>
            </a:r>
            <a:r>
              <a:rPr lang="en-US" sz="3100" b="1" i="0" u="none">
                <a:solidFill>
                  <a:srgbClr val="45AF9F"/>
                </a:solidFill>
              </a:rPr>
              <a:t>Transitional Kindergarten</a:t>
            </a:r>
            <a:r>
              <a:rPr lang="en-US" sz="3100" b="1" i="0" u="none">
                <a:solidFill>
                  <a:srgbClr val="1D3160"/>
                </a:solidFill>
              </a:rPr>
              <a:t>, your child should be attempting to…..</a:t>
            </a:r>
            <a:endParaRPr sz="4100" b="1">
              <a:solidFill>
                <a:srgbClr val="1D3160"/>
              </a:solidFill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2"/>
          </p:nvPr>
        </p:nvSpPr>
        <p:spPr>
          <a:xfrm>
            <a:off x="4735525" y="325025"/>
            <a:ext cx="4035900" cy="4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10000"/>
          </a:bodyPr>
          <a:lstStyle/>
          <a:p>
            <a:pPr marL="3429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6250" b="0" i="0" u="none">
                <a:latin typeface="Calibri"/>
                <a:ea typeface="Calibri"/>
                <a:cs typeface="Calibri"/>
                <a:sym typeface="Calibri"/>
              </a:rPr>
              <a:t>Dress themselves, zip their coat, and tie their shoes</a:t>
            </a:r>
            <a:endParaRPr sz="6250"/>
          </a:p>
          <a:p>
            <a:pPr marL="342900" lvl="0" indent="-298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6250" b="0" i="0" u="none">
                <a:latin typeface="Calibri"/>
                <a:ea typeface="Calibri"/>
                <a:cs typeface="Calibri"/>
                <a:sym typeface="Calibri"/>
              </a:rPr>
              <a:t>Use the bathroom independently</a:t>
            </a:r>
            <a:endParaRPr sz="6250"/>
          </a:p>
          <a:p>
            <a:pPr marL="342900" lvl="0" indent="-298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6250" b="0" i="0" u="none">
                <a:latin typeface="Calibri"/>
                <a:ea typeface="Calibri"/>
                <a:cs typeface="Calibri"/>
                <a:sym typeface="Calibri"/>
              </a:rPr>
              <a:t>Take turns and share</a:t>
            </a:r>
            <a:endParaRPr sz="6250"/>
          </a:p>
          <a:p>
            <a:pPr marL="342900" lvl="0" indent="-298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6250" b="0" i="0" u="none">
                <a:latin typeface="Calibri"/>
                <a:ea typeface="Calibri"/>
                <a:cs typeface="Calibri"/>
                <a:sym typeface="Calibri"/>
              </a:rPr>
              <a:t>Keep hands to </a:t>
            </a:r>
            <a:r>
              <a:rPr lang="en-US" sz="6250"/>
              <a:t>themselves</a:t>
            </a:r>
            <a:endParaRPr sz="6250"/>
          </a:p>
          <a:p>
            <a:pPr marL="342900" lvl="0" indent="-298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6250" b="0" i="0" u="none">
                <a:latin typeface="Calibri"/>
                <a:ea typeface="Calibri"/>
                <a:cs typeface="Calibri"/>
                <a:sym typeface="Calibri"/>
              </a:rPr>
              <a:t>Sit quietly to listen to a short story</a:t>
            </a:r>
            <a:endParaRPr sz="625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b="12937"/>
          <a:stretch/>
        </p:blipFill>
        <p:spPr>
          <a:xfrm>
            <a:off x="352250" y="1995500"/>
            <a:ext cx="3710198" cy="2422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title" idx="4294967295"/>
          </p:nvPr>
        </p:nvSpPr>
        <p:spPr>
          <a:xfrm>
            <a:off x="86150" y="-168475"/>
            <a:ext cx="4348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>
                <a:solidFill>
                  <a:srgbClr val="1D3160"/>
                </a:solidFill>
              </a:rPr>
              <a:t>If you are considering </a:t>
            </a:r>
            <a:r>
              <a:rPr lang="en-US" sz="3200" b="1" i="0" u="none">
                <a:solidFill>
                  <a:srgbClr val="45AF9F"/>
                </a:solidFill>
              </a:rPr>
              <a:t>Kindergarten</a:t>
            </a:r>
            <a:r>
              <a:rPr lang="en-US" sz="3200" b="1" i="0" u="none">
                <a:solidFill>
                  <a:srgbClr val="1D3160"/>
                </a:solidFill>
              </a:rPr>
              <a:t>, your child should be attempting to…..</a:t>
            </a:r>
            <a:endParaRPr b="1">
              <a:solidFill>
                <a:srgbClr val="1D3160"/>
              </a:solidFill>
            </a:endParaRPr>
          </a:p>
        </p:txBody>
      </p:sp>
      <p:sp>
        <p:nvSpPr>
          <p:cNvPr id="191" name="Google Shape;191;p25"/>
          <p:cNvSpPr txBox="1">
            <a:spLocks noGrp="1"/>
          </p:cNvSpPr>
          <p:nvPr>
            <p:ph type="body" idx="1"/>
          </p:nvPr>
        </p:nvSpPr>
        <p:spPr>
          <a:xfrm>
            <a:off x="4762500" y="226775"/>
            <a:ext cx="4245300" cy="47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6550" algn="l" rtl="0"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lang="en-US" sz="1500" b="1">
                <a:solidFill>
                  <a:srgbClr val="45AF9F"/>
                </a:solidFill>
              </a:rPr>
              <a:t>Dress themselves, zip their coat, tie their shoes</a:t>
            </a:r>
            <a:endParaRPr sz="1500">
              <a:solidFill>
                <a:srgbClr val="45AF9F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lang="en-US" sz="1500" b="1">
                <a:solidFill>
                  <a:srgbClr val="45AF9F"/>
                </a:solidFill>
              </a:rPr>
              <a:t>Use the bathroom independently</a:t>
            </a:r>
            <a:endParaRPr sz="1500">
              <a:solidFill>
                <a:srgbClr val="45AF9F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lang="en-US" sz="1500" b="1">
                <a:solidFill>
                  <a:srgbClr val="45AF9F"/>
                </a:solidFill>
              </a:rPr>
              <a:t>Take turns and share</a:t>
            </a:r>
            <a:endParaRPr sz="1500">
              <a:solidFill>
                <a:srgbClr val="45AF9F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lang="en-US" sz="1500" b="1">
                <a:solidFill>
                  <a:srgbClr val="45AF9F"/>
                </a:solidFill>
              </a:rPr>
              <a:t>Keep hands to him/herself</a:t>
            </a:r>
            <a:endParaRPr sz="1500">
              <a:solidFill>
                <a:srgbClr val="45AF9F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rgbClr val="45AF9F"/>
              </a:buClr>
              <a:buSzPts val="1500"/>
              <a:buFont typeface="Arial"/>
              <a:buChar char="•"/>
            </a:pPr>
            <a:r>
              <a:rPr lang="en-US" sz="1500" b="1">
                <a:solidFill>
                  <a:srgbClr val="45AF9F"/>
                </a:solidFill>
              </a:rPr>
              <a:t>Sit quietly to listen to a short story</a:t>
            </a:r>
            <a:endParaRPr sz="1500">
              <a:solidFill>
                <a:srgbClr val="45AF9F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Use a pencil</a:t>
            </a:r>
            <a:endParaRPr sz="1500">
              <a:solidFill>
                <a:schemeClr val="lt1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Separate from caregivers without becoming upset</a:t>
            </a:r>
            <a:endParaRPr sz="1500">
              <a:solidFill>
                <a:schemeClr val="lt1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Say their first and last name</a:t>
            </a:r>
            <a:endParaRPr sz="1500">
              <a:solidFill>
                <a:schemeClr val="lt1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Write their first name</a:t>
            </a:r>
            <a:endParaRPr sz="1500">
              <a:solidFill>
                <a:schemeClr val="lt1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Draw some form of a person</a:t>
            </a:r>
            <a:endParaRPr sz="1500">
              <a:solidFill>
                <a:schemeClr val="lt1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Count to 10 and recognize numbers to 5</a:t>
            </a:r>
            <a:endParaRPr sz="1500">
              <a:solidFill>
                <a:schemeClr val="lt1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Recognize colors and shapes</a:t>
            </a:r>
            <a:endParaRPr sz="1500">
              <a:solidFill>
                <a:schemeClr val="lt1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Recognize upper and lower case letters</a:t>
            </a:r>
            <a:endParaRPr sz="1500">
              <a:solidFill>
                <a:schemeClr val="lt1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Color, cut, and glue appropriately</a:t>
            </a:r>
            <a:endParaRPr sz="1500">
              <a:solidFill>
                <a:schemeClr val="lt1"/>
              </a:solidFill>
            </a:endParaRPr>
          </a:p>
          <a:p>
            <a:pPr marL="342900" lvl="0" indent="-3365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lt1"/>
                </a:solidFill>
              </a:rPr>
              <a:t>Can rhyme and has some exposure to letter sounds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549313" y="3222413"/>
            <a:ext cx="1578225" cy="210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4">
            <a:alphaModFix/>
          </a:blip>
          <a:srcRect t="14799"/>
          <a:stretch/>
        </p:blipFill>
        <p:spPr>
          <a:xfrm>
            <a:off x="86150" y="2007475"/>
            <a:ext cx="2384620" cy="175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117900" y="141475"/>
            <a:ext cx="9026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400" b="1" i="0" u="none"/>
              <a:t>Does my child qualify for Transitional Kindergarten </a:t>
            </a:r>
            <a:r>
              <a:rPr lang="en-US" sz="2400" b="1"/>
              <a:t>&amp;</a:t>
            </a:r>
            <a:r>
              <a:rPr lang="en-US" sz="2400" b="1" i="0" u="none"/>
              <a:t> Kindergarten?</a:t>
            </a:r>
            <a:endParaRPr sz="2400" b="1"/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-77100" y="880075"/>
            <a:ext cx="92211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2806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lang="en-US" sz="24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Must be 5 years old by </a:t>
            </a:r>
            <a:r>
              <a:rPr lang="en-US" sz="2400" b="1" i="0" u="none">
                <a:solidFill>
                  <a:srgbClr val="1D3160"/>
                </a:solidFill>
              </a:rPr>
              <a:t>September 1, 20</a:t>
            </a:r>
            <a:r>
              <a:rPr lang="en-US" sz="2400" b="1">
                <a:solidFill>
                  <a:srgbClr val="1D3160"/>
                </a:solidFill>
              </a:rPr>
              <a:t>25</a:t>
            </a:r>
            <a:endParaRPr sz="2400" b="1" i="0" u="none">
              <a:solidFill>
                <a:srgbClr val="1D3160"/>
              </a:solidFill>
            </a:endParaRPr>
          </a:p>
          <a:p>
            <a:pPr marL="342900" lvl="0" indent="-2806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1D3160"/>
                </a:solidFill>
              </a:rPr>
              <a:t>Transitional Kindergarten may not be available in all buildings. Locations are determined on District-wide needs after enrollment window has closed. </a:t>
            </a:r>
            <a:endParaRPr sz="2400">
              <a:solidFill>
                <a:srgbClr val="1D3160"/>
              </a:solidFill>
            </a:endParaRPr>
          </a:p>
          <a:p>
            <a:pPr marL="914400" lvl="1" indent="-33090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○"/>
            </a:pPr>
            <a:r>
              <a:rPr lang="en-US" sz="1741">
                <a:solidFill>
                  <a:srgbClr val="1D3160"/>
                </a:solidFill>
              </a:rPr>
              <a:t>If a TK program is held in the child's home/neighborhood school, and there is more interest than space, a lottery will take place for TK placement. </a:t>
            </a:r>
            <a:endParaRPr sz="1741">
              <a:solidFill>
                <a:srgbClr val="1D3160"/>
              </a:solidFill>
            </a:endParaRPr>
          </a:p>
          <a:p>
            <a:pPr marL="1371600" lvl="2" indent="-33090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Char char="■"/>
            </a:pPr>
            <a:r>
              <a:rPr lang="en-US" sz="1741">
                <a:solidFill>
                  <a:srgbClr val="1D3160"/>
                </a:solidFill>
              </a:rPr>
              <a:t>Overflow students will be assigned to another school for TK.</a:t>
            </a:r>
            <a:endParaRPr sz="1741">
              <a:solidFill>
                <a:srgbClr val="1D3160"/>
              </a:solidFill>
            </a:endParaRPr>
          </a:p>
          <a:p>
            <a:pPr marL="914400" lvl="1" indent="-33090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○"/>
            </a:pPr>
            <a:r>
              <a:rPr lang="en-US" sz="1741">
                <a:solidFill>
                  <a:srgbClr val="1D3160"/>
                </a:solidFill>
              </a:rPr>
              <a:t>Students will return to their home/neighborhood school for Kindergarten if they do not attend TK in their neighborhood school.</a:t>
            </a:r>
            <a:endParaRPr sz="1741">
              <a:solidFill>
                <a:srgbClr val="1D316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41">
              <a:solidFill>
                <a:srgbClr val="1D3160"/>
              </a:solidFill>
            </a:endParaRPr>
          </a:p>
          <a:p>
            <a:pPr marL="342900" lvl="0" indent="-2806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Char char="•"/>
            </a:pPr>
            <a:r>
              <a:rPr lang="en-US" sz="2400">
                <a:solidFill>
                  <a:srgbClr val="1D3160"/>
                </a:solidFill>
              </a:rPr>
              <a:t>What is a waiver? Why would I need one?</a:t>
            </a:r>
            <a:endParaRPr sz="2400">
              <a:solidFill>
                <a:srgbClr val="1D3160"/>
              </a:solidFill>
            </a:endParaRPr>
          </a:p>
          <a:p>
            <a:pPr marL="914400" lvl="1" indent="-3366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ct val="100000"/>
              <a:buChar char="○"/>
            </a:pPr>
            <a:r>
              <a:rPr lang="en-US" sz="1840">
                <a:solidFill>
                  <a:srgbClr val="1D3160"/>
                </a:solidFill>
              </a:rPr>
              <a:t>Waivers are required for students who have a birthday between September 2 and December 1 and wish to enroll in TK and Kindergarten.</a:t>
            </a:r>
            <a:endParaRPr sz="1840">
              <a:solidFill>
                <a:srgbClr val="1D3160"/>
              </a:solidFill>
            </a:endParaRPr>
          </a:p>
          <a:p>
            <a:pPr marL="914400" lvl="1" indent="-3366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ct val="100000"/>
              <a:buChar char="○"/>
            </a:pPr>
            <a:r>
              <a:rPr lang="en-US" sz="1840">
                <a:solidFill>
                  <a:srgbClr val="1D3160"/>
                </a:solidFill>
              </a:rPr>
              <a:t>If I sign a waiver, I am saying my child is ready for </a:t>
            </a:r>
            <a:r>
              <a:rPr lang="en-US" sz="1840" b="1">
                <a:solidFill>
                  <a:srgbClr val="1D3160"/>
                </a:solidFill>
              </a:rPr>
              <a:t>TK/Kindergarten</a:t>
            </a:r>
            <a:r>
              <a:rPr lang="en-US" sz="1840">
                <a:solidFill>
                  <a:srgbClr val="1D3160"/>
                </a:solidFill>
              </a:rPr>
              <a:t>.</a:t>
            </a:r>
            <a:endParaRPr sz="1840">
              <a:solidFill>
                <a:srgbClr val="1D3160"/>
              </a:solidFill>
            </a:endParaRPr>
          </a:p>
          <a:p>
            <a:pPr marL="914400" lvl="1" indent="-3366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ct val="100000"/>
              <a:buChar char="○"/>
            </a:pPr>
            <a:r>
              <a:rPr lang="en-US" sz="1840">
                <a:solidFill>
                  <a:srgbClr val="1D3160"/>
                </a:solidFill>
              </a:rPr>
              <a:t>No student may enroll for TK or Kindergarten if they turn 5 after December 1, 2025.</a:t>
            </a:r>
            <a:endParaRPr sz="1840">
              <a:solidFill>
                <a:srgbClr val="1D31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311700" y="186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600" b="1" i="0" u="none"/>
              <a:t>Registration is Online!</a:t>
            </a:r>
            <a:endParaRPr sz="2600" b="1"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0" y="906375"/>
            <a:ext cx="9046200" cy="3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3200" b="1" i="0" u="non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For Berkley School District Residents</a:t>
            </a:r>
            <a:endParaRPr>
              <a:solidFill>
                <a:srgbClr val="45AF9F"/>
              </a:solidFill>
            </a:endParaRPr>
          </a:p>
          <a:p>
            <a:pPr marL="803275" marR="0" lvl="1" indent="-29781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Enrollment Window – </a:t>
            </a:r>
            <a:r>
              <a:rPr lang="en-US" sz="2400" b="1">
                <a:solidFill>
                  <a:srgbClr val="1D3160"/>
                </a:solidFill>
              </a:rPr>
              <a:t>February 3-14, 2025</a:t>
            </a:r>
            <a:endParaRPr sz="2400" b="1">
              <a:solidFill>
                <a:srgbClr val="1D3160"/>
              </a:solidFill>
            </a:endParaRPr>
          </a:p>
          <a:p>
            <a:pPr marL="803275" marR="0" lvl="1" indent="-29781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www.berkleyschools.org/enrollment</a:t>
            </a:r>
            <a:r>
              <a:rPr lang="en-US" sz="2400" b="0" i="0" u="none" strike="noStrike" cap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>
              <a:solidFill>
                <a:srgbClr val="1D31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3275" marR="0" lvl="1" indent="-29781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1D3160"/>
                </a:solidFill>
              </a:rPr>
              <a:t>Enrollment takes place all online, including uploading required documents</a:t>
            </a:r>
            <a:endParaRPr sz="2400">
              <a:solidFill>
                <a:srgbClr val="1D3160"/>
              </a:solidFill>
            </a:endParaRPr>
          </a:p>
          <a:p>
            <a:pPr marL="1371600" marR="0" lvl="2" indent="-35813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Char char="■"/>
            </a:pPr>
            <a:r>
              <a:rPr lang="en-US" sz="2400" b="1">
                <a:solidFill>
                  <a:srgbClr val="1D3160"/>
                </a:solidFill>
              </a:rPr>
              <a:t>NEW:</a:t>
            </a:r>
            <a:r>
              <a:rPr lang="en-US" sz="2400">
                <a:solidFill>
                  <a:srgbClr val="1D3160"/>
                </a:solidFill>
              </a:rPr>
              <a:t> Dental screenings are now required, in addition to health screenings, vision and hearing screenings and immunizations</a:t>
            </a:r>
            <a:endParaRPr sz="2400">
              <a:solidFill>
                <a:srgbClr val="1D3160"/>
              </a:solidFill>
            </a:endParaRPr>
          </a:p>
          <a:p>
            <a:pPr marL="1371600" marR="0" lvl="2" indent="-35813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Char char="■"/>
            </a:pPr>
            <a:r>
              <a:rPr lang="en-US" sz="2400">
                <a:solidFill>
                  <a:srgbClr val="1D3160"/>
                </a:solidFill>
              </a:rPr>
              <a:t>Berkley Schools requires all documents to be turned in, including immunization records, prior to school starting. If your child won’t be able to have their 5 year old physical/immunizations prior to school starting, contact the Central Enrollment Office.</a:t>
            </a:r>
            <a:endParaRPr sz="2400">
              <a:solidFill>
                <a:srgbClr val="1D3160"/>
              </a:solidFill>
            </a:endParaRPr>
          </a:p>
          <a:p>
            <a:pPr marL="803275" marR="0" lvl="1" indent="-29781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1D3160"/>
                </a:solidFill>
              </a:rPr>
              <a:t>A school summary for your preschool will be sent after registration is completed.</a:t>
            </a:r>
            <a:endParaRPr sz="2400" b="0" i="0" u="none" strike="noStrike" cap="none">
              <a:solidFill>
                <a:srgbClr val="1D31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311700" y="186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600" b="1"/>
              <a:t>Important </a:t>
            </a:r>
            <a:r>
              <a:rPr lang="en-US" sz="2600" b="1" i="0" u="none"/>
              <a:t>Registration </a:t>
            </a:r>
            <a:r>
              <a:rPr lang="en-US" sz="2600" b="1"/>
              <a:t>Information</a:t>
            </a:r>
            <a:endParaRPr sz="2600" b="1"/>
          </a:p>
        </p:txBody>
      </p:sp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125475" y="952700"/>
            <a:ext cx="8867700" cy="4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564" b="1"/>
              <a:t>Enrollment &amp; Documentation Notes from Central Enrollment</a:t>
            </a:r>
            <a:endParaRPr sz="1164">
              <a:solidFill>
                <a:srgbClr val="45AF9F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The enrollment process starts on February 3. Please wait until then to register.</a:t>
            </a:r>
            <a:endParaRPr sz="1700">
              <a:solidFill>
                <a:srgbClr val="1D3160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Child’s birth certificate is required. We cannot accept the “verification of birth”</a:t>
            </a:r>
            <a:endParaRPr sz="1700">
              <a:solidFill>
                <a:srgbClr val="1D3160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Mortgage &amp; tax statement must be original - not escrow statements - and the most recent statement</a:t>
            </a:r>
            <a:endParaRPr sz="1700">
              <a:solidFill>
                <a:srgbClr val="1D3160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The two bills provided must be in either parent/guardian name, including address, company name and recent date on the statement</a:t>
            </a:r>
            <a:endParaRPr sz="1700">
              <a:solidFill>
                <a:srgbClr val="1D3160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Parent/guardian that fills out the enrollment forms must provide their ID</a:t>
            </a:r>
            <a:endParaRPr sz="1700">
              <a:solidFill>
                <a:srgbClr val="1D3160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Provide all document uploads at once, if at all possible </a:t>
            </a:r>
            <a:endParaRPr sz="1700">
              <a:solidFill>
                <a:srgbClr val="1D3160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Paperwork must be new - cannot be from previously enrolled siblings</a:t>
            </a:r>
            <a:endParaRPr sz="1700">
              <a:solidFill>
                <a:srgbClr val="1D3160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Please upload all documents through MISTAR, not via email</a:t>
            </a:r>
            <a:endParaRPr sz="1700">
              <a:solidFill>
                <a:srgbClr val="1D3160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Health documents can be uploaded later if physicals, vaccines, etc. take place during the summer. All vaccines must be completed by the first day of school.</a:t>
            </a:r>
            <a:endParaRPr sz="1700">
              <a:solidFill>
                <a:srgbClr val="1D3160"/>
              </a:solidFill>
            </a:endParaRPr>
          </a:p>
          <a:p>
            <a:pPr marL="7429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160"/>
              </a:buClr>
              <a:buSzPts val="1700"/>
              <a:buChar char="●"/>
            </a:pPr>
            <a:r>
              <a:rPr lang="en-US" sz="1700">
                <a:solidFill>
                  <a:srgbClr val="1D3160"/>
                </a:solidFill>
              </a:rPr>
              <a:t>Call 248-837-8026 with questions</a:t>
            </a:r>
            <a:endParaRPr sz="1700">
              <a:solidFill>
                <a:srgbClr val="1D31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0" y="204475"/>
            <a:ext cx="45237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3060" b="1" i="0" u="none">
                <a:solidFill>
                  <a:srgbClr val="1D3160"/>
                </a:solidFill>
              </a:rPr>
              <a:t>Schools of Choice Program</a:t>
            </a:r>
            <a:r>
              <a:rPr lang="en-US" sz="3659" b="1" i="0" u="none">
                <a:solidFill>
                  <a:srgbClr val="1D3160"/>
                </a:solidFill>
              </a:rPr>
              <a:t/>
            </a:r>
            <a:br>
              <a:rPr lang="en-US" sz="3659" b="1" i="0" u="none">
                <a:solidFill>
                  <a:srgbClr val="1D3160"/>
                </a:solidFill>
              </a:rPr>
            </a:br>
            <a:r>
              <a:rPr lang="en-US" sz="3659" b="1" i="0" u="none">
                <a:solidFill>
                  <a:srgbClr val="1D3160"/>
                </a:solidFill>
              </a:rPr>
              <a:t>(Non-residents)</a:t>
            </a:r>
            <a:endParaRPr sz="3480" b="1">
              <a:solidFill>
                <a:srgbClr val="1D3160"/>
              </a:solidFill>
            </a:endParaRPr>
          </a:p>
        </p:txBody>
      </p:sp>
      <p:sp>
        <p:nvSpPr>
          <p:cNvPr id="218" name="Google Shape;218;p29"/>
          <p:cNvSpPr txBox="1">
            <a:spLocks noGrp="1"/>
          </p:cNvSpPr>
          <p:nvPr>
            <p:ph type="body" idx="2"/>
          </p:nvPr>
        </p:nvSpPr>
        <p:spPr>
          <a:xfrm>
            <a:off x="4939500" y="501800"/>
            <a:ext cx="4045200" cy="3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/>
              <a:t>Transitional </a:t>
            </a:r>
            <a:r>
              <a:rPr lang="en-US" sz="1700" b="0" i="0" u="none">
                <a:latin typeface="Calibri"/>
                <a:ea typeface="Calibri"/>
                <a:cs typeface="Calibri"/>
                <a:sym typeface="Calibri"/>
              </a:rPr>
              <a:t>Kindergarten through 5</a:t>
            </a:r>
            <a:r>
              <a:rPr lang="en-US" sz="1700" b="0" i="0" u="none" baseline="3000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700" b="0" i="0" u="none">
                <a:latin typeface="Calibri"/>
                <a:ea typeface="Calibri"/>
                <a:cs typeface="Calibri"/>
                <a:sym typeface="Calibri"/>
              </a:rPr>
              <a:t> grade – based on space availability</a:t>
            </a:r>
            <a:endParaRPr sz="1700" b="0" i="0" u="none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Open to all Berkley elementary schools</a:t>
            </a:r>
            <a:endParaRPr sz="1700"/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 b="0" i="0" u="none">
                <a:latin typeface="Calibri"/>
                <a:ea typeface="Calibri"/>
                <a:cs typeface="Calibri"/>
                <a:sym typeface="Calibri"/>
              </a:rPr>
              <a:t>Oakland County residents only</a:t>
            </a:r>
            <a:endParaRPr sz="1700"/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b="1" i="0" u="none"/>
              <a:t>Application Window</a:t>
            </a:r>
            <a:r>
              <a:rPr lang="en-US" sz="1700" b="1"/>
              <a:t>:</a:t>
            </a:r>
            <a:r>
              <a:rPr lang="en-US" sz="1700" b="1" i="0" u="none"/>
              <a:t> </a:t>
            </a:r>
            <a:br>
              <a:rPr lang="en-US" sz="1700" b="1" i="0" u="none"/>
            </a:br>
            <a:r>
              <a:rPr lang="en-US" sz="1700" b="1" i="0" u="none"/>
              <a:t>February 1</a:t>
            </a:r>
            <a:r>
              <a:rPr lang="en-US" sz="1700" b="1"/>
              <a:t>0</a:t>
            </a:r>
            <a:r>
              <a:rPr lang="en-US" sz="1700" b="1" i="0" u="none"/>
              <a:t> -</a:t>
            </a:r>
            <a:r>
              <a:rPr lang="en-US" sz="1700" b="1"/>
              <a:t> 28, 2025</a:t>
            </a:r>
            <a:endParaRPr sz="1700" b="1"/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 b="0" i="0" u="none">
                <a:latin typeface="Calibri"/>
                <a:ea typeface="Calibri"/>
                <a:cs typeface="Calibri"/>
                <a:sym typeface="Calibri"/>
              </a:rPr>
              <a:t>Berkley is a walking district; Transportation not provided </a:t>
            </a:r>
            <a:endParaRPr sz="1700"/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 b="0" i="0" u="none">
                <a:latin typeface="Calibri"/>
                <a:ea typeface="Calibri"/>
                <a:cs typeface="Calibri"/>
                <a:sym typeface="Calibri"/>
              </a:rPr>
              <a:t>Building preference is not guaranteed</a:t>
            </a:r>
            <a:endParaRPr sz="1700"/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 b="0" i="0" u="none">
                <a:latin typeface="Calibri"/>
                <a:ea typeface="Calibri"/>
                <a:cs typeface="Calibri"/>
                <a:sym typeface="Calibri"/>
              </a:rPr>
              <a:t>SOC students remain in BSD through graduation </a:t>
            </a:r>
            <a:endParaRPr sz="1700"/>
          </a:p>
          <a:p>
            <a:pPr marL="914400" marR="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</a:pPr>
            <a:r>
              <a:rPr lang="en-US" sz="1700" b="0" i="0" u="none">
                <a:latin typeface="Calibri"/>
                <a:ea typeface="Calibri"/>
                <a:cs typeface="Calibri"/>
                <a:sym typeface="Calibri"/>
              </a:rPr>
              <a:t>Unless there is a break in enrollment</a:t>
            </a:r>
            <a:endParaRPr sz="1700" b="0" i="0" u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9"/>
          <p:cNvPicPr preferRelativeResize="0"/>
          <p:nvPr/>
        </p:nvPicPr>
        <p:blipFill rotWithShape="1">
          <a:blip r:embed="rId3">
            <a:alphaModFix/>
          </a:blip>
          <a:srcRect l="3855"/>
          <a:stretch/>
        </p:blipFill>
        <p:spPr>
          <a:xfrm>
            <a:off x="391050" y="1890750"/>
            <a:ext cx="4455949" cy="26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>
            <a:spLocks noGrp="1"/>
          </p:cNvSpPr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600" b="1"/>
              <a:t>Transitional Kindergarten &amp; Kindergarten </a:t>
            </a:r>
            <a:r>
              <a:rPr lang="en-US" sz="2600" b="1" i="0"/>
              <a:t>Round-Up Dates</a:t>
            </a:r>
            <a:endParaRPr sz="2600" b="1"/>
          </a:p>
        </p:txBody>
      </p:sp>
      <p:sp>
        <p:nvSpPr>
          <p:cNvPr id="225" name="Google Shape;225;p30"/>
          <p:cNvSpPr txBox="1">
            <a:spLocks noGrp="1"/>
          </p:cNvSpPr>
          <p:nvPr>
            <p:ph type="body" idx="1"/>
          </p:nvPr>
        </p:nvSpPr>
        <p:spPr>
          <a:xfrm>
            <a:off x="107275" y="1445125"/>
            <a:ext cx="4859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2000" b="1" i="0" u="none">
                <a:solidFill>
                  <a:srgbClr val="1D3160"/>
                </a:solidFill>
              </a:rPr>
              <a:t>Angell</a:t>
            </a:r>
            <a:r>
              <a:rPr lang="en-US" sz="20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000">
                <a:solidFill>
                  <a:srgbClr val="1D3160"/>
                </a:solidFill>
              </a:rPr>
              <a:t>Thursday</a:t>
            </a:r>
            <a:r>
              <a:rPr lang="en-US" sz="20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, May </a:t>
            </a:r>
            <a:r>
              <a:rPr lang="en-US" sz="2000">
                <a:solidFill>
                  <a:srgbClr val="1D3160"/>
                </a:solidFill>
              </a:rPr>
              <a:t>15</a:t>
            </a:r>
            <a:r>
              <a:rPr lang="en-US" sz="20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en-US" sz="2000">
                <a:solidFill>
                  <a:srgbClr val="1D3160"/>
                </a:solidFill>
              </a:rPr>
              <a:t>25</a:t>
            </a:r>
            <a:endParaRPr sz="2000">
              <a:solidFill>
                <a:srgbClr val="1D316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2000" b="1" i="0" u="none">
                <a:solidFill>
                  <a:srgbClr val="1D3160"/>
                </a:solidFill>
              </a:rPr>
              <a:t>Burton</a:t>
            </a:r>
            <a:r>
              <a:rPr lang="en-US" sz="20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000">
                <a:solidFill>
                  <a:srgbClr val="1D3160"/>
                </a:solidFill>
              </a:rPr>
              <a:t>Wednesday, May 21, 2025</a:t>
            </a:r>
            <a:endParaRPr sz="2000">
              <a:solidFill>
                <a:srgbClr val="1D316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2000" b="1" i="0" u="none">
                <a:solidFill>
                  <a:srgbClr val="1D3160"/>
                </a:solidFill>
              </a:rPr>
              <a:t>Norup International</a:t>
            </a:r>
            <a:r>
              <a:rPr lang="en-US" sz="20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000">
                <a:solidFill>
                  <a:srgbClr val="1D3160"/>
                </a:solidFill>
              </a:rPr>
              <a:t>Tuesday</a:t>
            </a:r>
            <a:r>
              <a:rPr lang="en-US" sz="20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, May </a:t>
            </a:r>
            <a:r>
              <a:rPr lang="en-US" sz="2000">
                <a:solidFill>
                  <a:srgbClr val="1D3160"/>
                </a:solidFill>
              </a:rPr>
              <a:t>13,</a:t>
            </a:r>
            <a:r>
              <a:rPr lang="en-US" sz="20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20</a:t>
            </a:r>
            <a:r>
              <a:rPr lang="en-US" sz="2000">
                <a:solidFill>
                  <a:srgbClr val="1D3160"/>
                </a:solidFill>
              </a:rPr>
              <a:t>25</a:t>
            </a:r>
            <a:endParaRPr sz="2000">
              <a:solidFill>
                <a:srgbClr val="1D316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2000" b="1" i="0" u="none">
                <a:solidFill>
                  <a:srgbClr val="1D3160"/>
                </a:solidFill>
                <a:highlight>
                  <a:schemeClr val="accent6"/>
                </a:highlight>
              </a:rPr>
              <a:t>Pattengill</a:t>
            </a:r>
            <a:r>
              <a:rPr lang="en-US" sz="2000" b="0" i="0" u="none">
                <a:solidFill>
                  <a:srgbClr val="1D3160"/>
                </a:solidFill>
                <a:highlight>
                  <a:schemeClr val="accent6"/>
                </a:highlight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000">
                <a:solidFill>
                  <a:srgbClr val="1D3160"/>
                </a:solidFill>
                <a:highlight>
                  <a:schemeClr val="accent6"/>
                </a:highlight>
              </a:rPr>
              <a:t>Thursday, May 22, 2025</a:t>
            </a:r>
            <a:endParaRPr sz="2000">
              <a:solidFill>
                <a:srgbClr val="1D3160"/>
              </a:solidFill>
              <a:highlight>
                <a:schemeClr val="accent6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2000" b="1" i="0" u="none">
                <a:solidFill>
                  <a:srgbClr val="1D3160"/>
                </a:solidFill>
              </a:rPr>
              <a:t>Rogers</a:t>
            </a:r>
            <a:r>
              <a:rPr lang="en-US" sz="2000" b="0" i="0" u="none">
                <a:solidFill>
                  <a:srgbClr val="1D316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000">
                <a:solidFill>
                  <a:srgbClr val="1D3160"/>
                </a:solidFill>
              </a:rPr>
              <a:t>Wednesday, May 20, 2025</a:t>
            </a:r>
            <a:endParaRPr sz="2000">
              <a:solidFill>
                <a:srgbClr val="1D3160"/>
              </a:solidFill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200" y="1713400"/>
            <a:ext cx="3556623" cy="26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body" idx="1"/>
          </p:nvPr>
        </p:nvSpPr>
        <p:spPr>
          <a:xfrm>
            <a:off x="214150" y="159800"/>
            <a:ext cx="8520600" cy="8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100" u="sng">
                <a:solidFill>
                  <a:schemeClr val="hlink"/>
                </a:solidFill>
                <a:hlinkClick r:id="rId3"/>
              </a:rPr>
              <a:t>Watch this video</a:t>
            </a:r>
            <a:r>
              <a:rPr lang="en-US" sz="2100"/>
              <a:t> </a:t>
            </a:r>
            <a:r>
              <a:rPr lang="en-US" sz="2100">
                <a:solidFill>
                  <a:srgbClr val="1D3160"/>
                </a:solidFill>
              </a:rPr>
              <a:t>welcoming you to the Berkley Schools from </a:t>
            </a:r>
            <a:br>
              <a:rPr lang="en-US" sz="2100">
                <a:solidFill>
                  <a:srgbClr val="1D3160"/>
                </a:solidFill>
              </a:rPr>
            </a:br>
            <a:r>
              <a:rPr lang="en-US" sz="2100">
                <a:solidFill>
                  <a:srgbClr val="1D3160"/>
                </a:solidFill>
              </a:rPr>
              <a:t>Superintendent Scott Francis and learn more about the enrollment process.</a:t>
            </a:r>
            <a:endParaRPr sz="2100" b="0" i="0" u="none">
              <a:solidFill>
                <a:srgbClr val="1D31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31" descr="Superintendent Francis addresses new members of the Berkley Schools Family!" title="2022 Kindergarten Enrollment: A Welcome Message from Superintendent Franci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2653" y="1246837"/>
            <a:ext cx="4938694" cy="370400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>
            <a:spLocks noGrp="1"/>
          </p:cNvSpPr>
          <p:nvPr>
            <p:ph type="title"/>
          </p:nvPr>
        </p:nvSpPr>
        <p:spPr>
          <a:xfrm>
            <a:off x="-76450" y="-133000"/>
            <a:ext cx="4572000" cy="79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Thank you, voters!</a:t>
            </a:r>
            <a:endParaRPr b="1"/>
          </a:p>
        </p:txBody>
      </p:sp>
      <p:sp>
        <p:nvSpPr>
          <p:cNvPr id="239" name="Google Shape;239;p32"/>
          <p:cNvSpPr txBox="1">
            <a:spLocks noGrp="1"/>
          </p:cNvSpPr>
          <p:nvPr>
            <p:ph type="subTitle" idx="1"/>
          </p:nvPr>
        </p:nvSpPr>
        <p:spPr>
          <a:xfrm>
            <a:off x="5462150" y="70500"/>
            <a:ext cx="29544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lt1"/>
                </a:solidFill>
              </a:rPr>
              <a:t>August 2023 Bond Passed</a:t>
            </a:r>
            <a:endParaRPr u="sng">
              <a:solidFill>
                <a:schemeClr val="lt1"/>
              </a:solidFill>
            </a:endParaRPr>
          </a:p>
        </p:txBody>
      </p:sp>
      <p:sp>
        <p:nvSpPr>
          <p:cNvPr id="240" name="Google Shape;240;p32"/>
          <p:cNvSpPr txBox="1">
            <a:spLocks noGrp="1"/>
          </p:cNvSpPr>
          <p:nvPr>
            <p:ph type="body" idx="2"/>
          </p:nvPr>
        </p:nvSpPr>
        <p:spPr>
          <a:xfrm>
            <a:off x="4708925" y="21300"/>
            <a:ext cx="4337400" cy="51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From 2025-2026, the District will be experiencing construction projects to enhance our spaces and learning environments.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Elementary Cafeteria/Multi-Purpose Additions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New Furniture in All Classrooms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New Classroom Technology &amp; Sound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Gym Updates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Many Updates at Berkley High School: Auditorium, Black Box Theatre, Band/Orchestra/Choir Rooms, Science Wing, Pool, New Field House + New Outdoor Fields, Expanded Parking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Updates to Hurley Field at AMS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Middle School Gyms</a:t>
            </a:r>
            <a:endParaRPr/>
          </a:p>
        </p:txBody>
      </p:sp>
      <p:pic>
        <p:nvPicPr>
          <p:cNvPr id="241" name="Google Shape;241;p32"/>
          <p:cNvPicPr preferRelativeResize="0"/>
          <p:nvPr/>
        </p:nvPicPr>
        <p:blipFill rotWithShape="1">
          <a:blip r:embed="rId3">
            <a:alphaModFix/>
          </a:blip>
          <a:srcRect t="13718" r="4361"/>
          <a:stretch/>
        </p:blipFill>
        <p:spPr>
          <a:xfrm>
            <a:off x="200750" y="726775"/>
            <a:ext cx="3948189" cy="20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749" y="3008025"/>
            <a:ext cx="3852849" cy="20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/>
              <a:t>Tonight’s Agenda</a:t>
            </a:r>
            <a:endParaRPr sz="2600" b="1"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Welcome - please fill out the </a:t>
            </a:r>
            <a:r>
              <a:rPr lang="en-US" sz="2400" b="1" u="sng">
                <a:solidFill>
                  <a:schemeClr val="hlink"/>
                </a:solidFill>
                <a:hlinkClick r:id="rId3"/>
              </a:rPr>
              <a:t>attendance sheet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Handouts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Presentation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Meet the Pattengill PTA and Dads Club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Questions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Tour of the building 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Parents and school staff available for questions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4175" y="1427375"/>
            <a:ext cx="1851648" cy="1851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0" y="66175"/>
            <a:ext cx="4572000" cy="7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Stay Informed!</a:t>
            </a:r>
            <a:endParaRPr b="1"/>
          </a:p>
        </p:txBody>
      </p:sp>
      <p:sp>
        <p:nvSpPr>
          <p:cNvPr id="249" name="Google Shape;249;p33"/>
          <p:cNvSpPr txBox="1">
            <a:spLocks noGrp="1"/>
          </p:cNvSpPr>
          <p:nvPr>
            <p:ph type="subTitle" idx="1"/>
          </p:nvPr>
        </p:nvSpPr>
        <p:spPr>
          <a:xfrm>
            <a:off x="221225" y="766838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Many ways to know what’s happening in the Berkley Schools</a:t>
            </a:r>
            <a:endParaRPr/>
          </a:p>
        </p:txBody>
      </p:sp>
      <p:sp>
        <p:nvSpPr>
          <p:cNvPr id="250" name="Google Shape;250;p33"/>
          <p:cNvSpPr txBox="1">
            <a:spLocks noGrp="1"/>
          </p:cNvSpPr>
          <p:nvPr>
            <p:ph type="body" idx="2"/>
          </p:nvPr>
        </p:nvSpPr>
        <p:spPr>
          <a:xfrm>
            <a:off x="4939500" y="613750"/>
            <a:ext cx="3837000" cy="41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Weekly District eNewsletter, </a:t>
            </a:r>
            <a:br>
              <a:rPr lang="en-US" sz="2000"/>
            </a:br>
            <a:r>
              <a:rPr lang="en-US" sz="2000" i="1"/>
              <a:t>The Berkley Beat</a:t>
            </a:r>
            <a:endParaRPr sz="2000" i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Weekly school eNewsletter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Classroom notes from teachers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Facebook @BerkleySchools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Instagram @BerkleySchools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PTA social media + emails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District &amp; school website</a:t>
            </a:r>
            <a:endParaRPr sz="2000"/>
          </a:p>
        </p:txBody>
      </p:sp>
      <p:pic>
        <p:nvPicPr>
          <p:cNvPr id="251" name="Google Shape;25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75" y="1758863"/>
            <a:ext cx="3782349" cy="28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>
            <a:spLocks noGrp="1"/>
          </p:cNvSpPr>
          <p:nvPr>
            <p:ph type="title"/>
          </p:nvPr>
        </p:nvSpPr>
        <p:spPr>
          <a:xfrm>
            <a:off x="311700" y="296925"/>
            <a:ext cx="883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>
                <a:solidFill>
                  <a:srgbClr val="45AF9F"/>
                </a:solidFill>
              </a:rPr>
              <a:t>Questions?</a:t>
            </a:r>
            <a:endParaRPr sz="3400">
              <a:solidFill>
                <a:srgbClr val="45AF9F"/>
              </a:solidFill>
            </a:endParaRPr>
          </a:p>
        </p:txBody>
      </p:sp>
      <p:sp>
        <p:nvSpPr>
          <p:cNvPr id="257" name="Google Shape;257;p34"/>
          <p:cNvSpPr txBox="1">
            <a:spLocks noGrp="1"/>
          </p:cNvSpPr>
          <p:nvPr>
            <p:ph type="body" idx="1"/>
          </p:nvPr>
        </p:nvSpPr>
        <p:spPr>
          <a:xfrm>
            <a:off x="125000" y="1298075"/>
            <a:ext cx="8707200" cy="3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Thank you for attending!</a:t>
            </a:r>
            <a:endParaRPr sz="22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Don’t forget to sign in and </a:t>
            </a:r>
            <a:br>
              <a:rPr lang="en-US"/>
            </a:br>
            <a:r>
              <a:rPr lang="en-US"/>
              <a:t>let us know what your </a:t>
            </a:r>
            <a:br>
              <a:rPr lang="en-US"/>
            </a:br>
            <a:r>
              <a:rPr lang="en-US"/>
              <a:t>preference is for next year.</a:t>
            </a:r>
            <a:endParaRPr/>
          </a:p>
        </p:txBody>
      </p:sp>
      <p:pic>
        <p:nvPicPr>
          <p:cNvPr id="258" name="Google Shape;25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950" y="2011050"/>
            <a:ext cx="1846651" cy="184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800" y="1784325"/>
            <a:ext cx="2313573" cy="308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9825" y="18925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i="0" u="none"/>
              <a:t>Principal’s Welcome</a:t>
            </a:r>
            <a:endParaRPr b="1"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36225" y="9278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/>
              <a:t>Thank you for your interest in Pattengill Elementary School.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/>
              <a:t>We are so pleased you will be joining us for the fall of 2025.  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/>
              <a:t>Pattengill has an amazing teaching and support staff.   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/>
              <a:t>Our school is a warm and inviting place to learn and grow. 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3429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2697150" y="4359175"/>
            <a:ext cx="3749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F81BD"/>
                </a:solidFill>
              </a:rPr>
              <a:t>Shamika Womble, Principal</a:t>
            </a:r>
            <a:endParaRPr>
              <a:solidFill>
                <a:srgbClr val="4F81BD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shamika.womble@berkleyschools.org</a:t>
            </a:r>
            <a:endParaRPr>
              <a:solidFill>
                <a:srgbClr val="4F81BD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F81BD"/>
                </a:solidFill>
              </a:rPr>
              <a:t>(248) 873-8700</a:t>
            </a:r>
            <a:endParaRPr>
              <a:solidFill>
                <a:srgbClr val="4F81BD"/>
              </a:solidFill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5850" y="1043100"/>
            <a:ext cx="1831400" cy="14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7425" y="2692275"/>
            <a:ext cx="1569157" cy="17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100" y="2692277"/>
            <a:ext cx="1250185" cy="166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7801" y="3168274"/>
            <a:ext cx="2429449" cy="11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8">
            <a:alphaModFix/>
          </a:blip>
          <a:srcRect b="10136"/>
          <a:stretch/>
        </p:blipFill>
        <p:spPr>
          <a:xfrm>
            <a:off x="1198625" y="3516381"/>
            <a:ext cx="1250173" cy="1497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Transitional Kindergarten  &amp; Kindergarten Staff</a:t>
            </a:r>
            <a:endParaRPr sz="3000" b="1"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-75000" y="863550"/>
            <a:ext cx="9294000" cy="4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  Molly Borgon, Kindergarten										Stacey McConnell, Kindergarten</a:t>
            </a:r>
            <a:endParaRPr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								Sarah Bruce, TK</a:t>
            </a:r>
            <a:endParaRPr sz="13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975" y="1151700"/>
            <a:ext cx="1781500" cy="19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175" y="2497963"/>
            <a:ext cx="2096575" cy="2008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475" y="2497963"/>
            <a:ext cx="2096575" cy="2008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160950" y="63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Calibri"/>
              <a:buNone/>
            </a:pPr>
            <a:r>
              <a:rPr lang="en-US" sz="4000" b="1" i="0" u="sng"/>
              <a:t>Our Programs</a:t>
            </a:r>
            <a:endParaRPr sz="4000" b="1" u="sng"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25475" y="737900"/>
            <a:ext cx="46464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i="0" u="none" strike="noStrike" cap="none">
                <a:solidFill>
                  <a:srgbClr val="1D3160"/>
                </a:solidFill>
              </a:rPr>
              <a:t>Kindergarten</a:t>
            </a:r>
            <a:endParaRPr sz="3800" b="1">
              <a:solidFill>
                <a:srgbClr val="1D3160"/>
              </a:solidFill>
            </a:endParaRPr>
          </a:p>
          <a:p>
            <a:pPr marL="457200" marR="0" lvl="0" indent="-4337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Font typeface="Calibri"/>
              <a:buChar char="●"/>
            </a:pPr>
            <a:r>
              <a:rPr lang="en-US" sz="3800" b="0" i="0" u="none" strike="noStrike" cap="non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All Schools </a:t>
            </a:r>
            <a:endParaRPr sz="3800">
              <a:solidFill>
                <a:srgbClr val="45AF9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800" b="1">
              <a:solidFill>
                <a:srgbClr val="1D31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800" b="1" i="0" u="none" strike="noStrike" cap="none">
                <a:solidFill>
                  <a:srgbClr val="1D3160"/>
                </a:solidFill>
              </a:rPr>
              <a:t>Transitional Kindergarten</a:t>
            </a:r>
            <a:endParaRPr sz="3800" b="1">
              <a:solidFill>
                <a:srgbClr val="1D3160"/>
              </a:solidFill>
            </a:endParaRPr>
          </a:p>
          <a:p>
            <a:pPr marL="457200" marR="0" lvl="0" indent="-43370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5AF9F"/>
              </a:buClr>
              <a:buSzPct val="100000"/>
              <a:buFont typeface="Calibri"/>
              <a:buChar char="●"/>
            </a:pPr>
            <a:r>
              <a:rPr lang="en-US" sz="3800">
                <a:solidFill>
                  <a:srgbClr val="45AF9F"/>
                </a:solidFill>
              </a:rPr>
              <a:t>District program</a:t>
            </a:r>
            <a:endParaRPr sz="3800">
              <a:solidFill>
                <a:srgbClr val="45AF9F"/>
              </a:solidFill>
            </a:endParaRPr>
          </a:p>
          <a:p>
            <a:pPr marL="457200" marR="0" lvl="0" indent="-4337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Font typeface="Calibri"/>
              <a:buChar char="●"/>
            </a:pPr>
            <a:r>
              <a:rPr lang="en-US" sz="3800" b="0" i="0" u="none" strike="noStrike" cap="none">
                <a:solidFill>
                  <a:srgbClr val="45AF9F"/>
                </a:solidFill>
                <a:latin typeface="Calibri"/>
                <a:ea typeface="Calibri"/>
                <a:cs typeface="Calibri"/>
                <a:sym typeface="Calibri"/>
              </a:rPr>
              <a:t>Location(s) TBD</a:t>
            </a: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2"/>
          </p:nvPr>
        </p:nvSpPr>
        <p:spPr>
          <a:xfrm>
            <a:off x="4894475" y="737900"/>
            <a:ext cx="4249500" cy="42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581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63157"/>
              <a:buChar char="●"/>
            </a:pPr>
            <a:r>
              <a:rPr lang="en-US" sz="3800" b="1">
                <a:solidFill>
                  <a:srgbClr val="1D3160"/>
                </a:solidFill>
              </a:rPr>
              <a:t>Full day of learning, including:</a:t>
            </a:r>
            <a:endParaRPr sz="3800" b="1">
              <a:solidFill>
                <a:srgbClr val="1D3160"/>
              </a:solidFill>
            </a:endParaRPr>
          </a:p>
          <a:p>
            <a:pPr marL="914400" lvl="1" indent="-394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Char char="○"/>
            </a:pPr>
            <a:r>
              <a:rPr lang="en-US" sz="3075">
                <a:solidFill>
                  <a:srgbClr val="45AF9F"/>
                </a:solidFill>
              </a:rPr>
              <a:t>Independent learning </a:t>
            </a:r>
            <a:endParaRPr sz="3075">
              <a:solidFill>
                <a:srgbClr val="45AF9F"/>
              </a:solidFill>
            </a:endParaRPr>
          </a:p>
          <a:p>
            <a:pPr marL="914400" lvl="1" indent="-394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Char char="○"/>
            </a:pPr>
            <a:r>
              <a:rPr lang="en-US" sz="3075">
                <a:solidFill>
                  <a:srgbClr val="45AF9F"/>
                </a:solidFill>
              </a:rPr>
              <a:t>Whole group learning</a:t>
            </a:r>
            <a:endParaRPr sz="3075">
              <a:solidFill>
                <a:srgbClr val="45AF9F"/>
              </a:solidFill>
            </a:endParaRPr>
          </a:p>
          <a:p>
            <a:pPr marL="914400" lvl="1" indent="-394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Char char="○"/>
            </a:pPr>
            <a:r>
              <a:rPr lang="en-US" sz="3075">
                <a:solidFill>
                  <a:srgbClr val="45AF9F"/>
                </a:solidFill>
              </a:rPr>
              <a:t>Small group learning</a:t>
            </a:r>
            <a:endParaRPr sz="3075">
              <a:solidFill>
                <a:srgbClr val="45AF9F"/>
              </a:solidFill>
            </a:endParaRPr>
          </a:p>
          <a:p>
            <a:pPr marL="914400" lvl="1" indent="-394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Char char="○"/>
            </a:pPr>
            <a:r>
              <a:rPr lang="en-US" sz="3075">
                <a:solidFill>
                  <a:srgbClr val="45AF9F"/>
                </a:solidFill>
              </a:rPr>
              <a:t>Specials classes </a:t>
            </a:r>
            <a:endParaRPr sz="3075">
              <a:solidFill>
                <a:srgbClr val="45AF9F"/>
              </a:solidFill>
            </a:endParaRPr>
          </a:p>
          <a:p>
            <a:pPr marL="914400" lvl="1" indent="-394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Char char="○"/>
            </a:pPr>
            <a:r>
              <a:rPr lang="en-US" sz="3075">
                <a:solidFill>
                  <a:srgbClr val="45AF9F"/>
                </a:solidFill>
              </a:rPr>
              <a:t>Recess</a:t>
            </a:r>
            <a:endParaRPr sz="3075">
              <a:solidFill>
                <a:srgbClr val="45AF9F"/>
              </a:solidFill>
            </a:endParaRPr>
          </a:p>
          <a:p>
            <a:pPr marL="914400" lvl="1" indent="-394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Char char="○"/>
            </a:pPr>
            <a:r>
              <a:rPr lang="en-US" sz="3075">
                <a:solidFill>
                  <a:srgbClr val="45AF9F"/>
                </a:solidFill>
              </a:rPr>
              <a:t>Lunch </a:t>
            </a:r>
            <a:r>
              <a:rPr lang="en-US" sz="1898">
                <a:solidFill>
                  <a:srgbClr val="45AF9F"/>
                </a:solidFill>
              </a:rPr>
              <a:t>(new multi-purpose room!)</a:t>
            </a:r>
            <a:endParaRPr sz="1898">
              <a:solidFill>
                <a:srgbClr val="45AF9F"/>
              </a:solidFill>
            </a:endParaRPr>
          </a:p>
          <a:p>
            <a:pPr marL="914400" lvl="1" indent="-3945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ct val="100000"/>
              <a:buChar char="○"/>
            </a:pPr>
            <a:r>
              <a:rPr lang="en-US" sz="3075">
                <a:solidFill>
                  <a:srgbClr val="45AF9F"/>
                </a:solidFill>
              </a:rPr>
              <a:t>New flexible furniture!</a:t>
            </a:r>
            <a:endParaRPr sz="3075">
              <a:solidFill>
                <a:srgbClr val="45AF9F"/>
              </a:solidFill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625" y="3799351"/>
            <a:ext cx="1645200" cy="12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311700" y="295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/>
              <a:t>Kids’ Zone Latchkey</a:t>
            </a:r>
            <a:endParaRPr sz="2600" b="1"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0" y="959600"/>
            <a:ext cx="8832300" cy="3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1D3160"/>
                </a:solidFill>
              </a:rPr>
              <a:t>Before and after school care is available, as space allows:</a:t>
            </a:r>
            <a:endParaRPr sz="2400" b="1">
              <a:solidFill>
                <a:srgbClr val="1D316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5AF9F"/>
              </a:buClr>
              <a:buSzPts val="2400"/>
              <a:buChar char="●"/>
            </a:pPr>
            <a:r>
              <a:rPr lang="en-US" sz="2400" b="1"/>
              <a:t>Angell, Pattengill, Rogers and Norup</a:t>
            </a:r>
            <a:r>
              <a:rPr lang="en-US" sz="2400"/>
              <a:t> - Berkley Schools Kids' Zone Latchkey Program 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400"/>
              <a:buChar char="●"/>
            </a:pPr>
            <a:r>
              <a:rPr lang="en-US" sz="2400" b="1"/>
              <a:t>Burton</a:t>
            </a:r>
            <a:r>
              <a:rPr lang="en-US" sz="2400"/>
              <a:t> - Huntington Woods Recreation Center (PM)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400"/>
              <a:buChar char="●"/>
            </a:pPr>
            <a:r>
              <a:rPr lang="en-US" sz="2400"/>
              <a:t>Each section (AM &amp; PM) must have a minimum of 18 students to run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400"/>
              <a:buChar char="●"/>
            </a:pPr>
            <a:r>
              <a:rPr lang="en-US" sz="2400" b="1">
                <a:solidFill>
                  <a:srgbClr val="45AF9F"/>
                </a:solidFill>
              </a:rPr>
              <a:t>New student enrollment window: May 23-30. </a:t>
            </a:r>
            <a:endParaRPr sz="2400" b="1">
              <a:solidFill>
                <a:srgbClr val="45AF9F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F9F"/>
              </a:buClr>
              <a:buSzPts val="2400"/>
              <a:buChar char="●"/>
            </a:pPr>
            <a:r>
              <a:rPr lang="en-US" sz="2400" b="1">
                <a:solidFill>
                  <a:srgbClr val="45AF9F"/>
                </a:solidFill>
              </a:rPr>
              <a:t>Register at Berkley Building Blocks, forms are online: </a:t>
            </a:r>
            <a:r>
              <a:rPr lang="en-US" sz="2400">
                <a:solidFill>
                  <a:srgbClr val="45AF9F"/>
                </a:solidFill>
              </a:rPr>
              <a:t>www.berkleyschools.org/kidszone</a:t>
            </a:r>
            <a:endParaRPr sz="2400">
              <a:solidFill>
                <a:srgbClr val="45AF9F"/>
              </a:solidFill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3">
            <a:alphaModFix/>
          </a:blip>
          <a:srcRect t="-11170" b="11170"/>
          <a:stretch/>
        </p:blipFill>
        <p:spPr>
          <a:xfrm>
            <a:off x="7308175" y="2733725"/>
            <a:ext cx="1745825" cy="232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265500" y="254400"/>
            <a:ext cx="40452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i="0" u="none">
                <a:solidFill>
                  <a:srgbClr val="1D3160"/>
                </a:solidFill>
              </a:rPr>
              <a:t>Academics</a:t>
            </a:r>
            <a:endParaRPr b="1">
              <a:solidFill>
                <a:srgbClr val="1D3160"/>
              </a:solidFill>
            </a:endParaRPr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1"/>
          </p:nvPr>
        </p:nvSpPr>
        <p:spPr>
          <a:xfrm>
            <a:off x="203400" y="1097625"/>
            <a:ext cx="40452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>
                <a:solidFill>
                  <a:srgbClr val="1D3160"/>
                </a:solidFill>
              </a:rPr>
              <a:t>Reading and Writing</a:t>
            </a:r>
            <a:endParaRPr sz="1800">
              <a:solidFill>
                <a:srgbClr val="1D31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>
                <a:solidFill>
                  <a:srgbClr val="1D3160"/>
                </a:solidFill>
              </a:rPr>
              <a:t>Math</a:t>
            </a:r>
            <a:endParaRPr sz="1800">
              <a:solidFill>
                <a:srgbClr val="1D31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>
                <a:solidFill>
                  <a:srgbClr val="1D3160"/>
                </a:solidFill>
              </a:rPr>
              <a:t>Science</a:t>
            </a:r>
            <a:endParaRPr sz="1800">
              <a:solidFill>
                <a:srgbClr val="1D31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>
                <a:solidFill>
                  <a:srgbClr val="1D3160"/>
                </a:solidFill>
              </a:rPr>
              <a:t>Social Studies</a:t>
            </a:r>
            <a:endParaRPr sz="1800">
              <a:solidFill>
                <a:srgbClr val="1D316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>
                <a:solidFill>
                  <a:srgbClr val="1D3160"/>
                </a:solidFill>
              </a:rPr>
              <a:t>Special Subjects</a:t>
            </a:r>
            <a:endParaRPr sz="1800">
              <a:solidFill>
                <a:srgbClr val="1D3160"/>
              </a:solidFill>
            </a:endParaRPr>
          </a:p>
          <a:p>
            <a:pPr marL="457200" lvl="0" indent="-108267" algn="l" rtl="0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Noto Sans Symbols"/>
              <a:buChar char="✓"/>
            </a:pPr>
            <a:r>
              <a:rPr lang="en-US" sz="2200">
                <a:solidFill>
                  <a:srgbClr val="1D3160"/>
                </a:solidFill>
              </a:rPr>
              <a:t>Art</a:t>
            </a:r>
            <a:endParaRPr sz="1800">
              <a:solidFill>
                <a:srgbClr val="1D3160"/>
              </a:solidFill>
            </a:endParaRPr>
          </a:p>
          <a:p>
            <a:pPr marL="457200" lvl="0" indent="-108267" algn="l" rtl="0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Noto Sans Symbols"/>
              <a:buChar char="✓"/>
            </a:pPr>
            <a:r>
              <a:rPr lang="en-US" sz="2200">
                <a:solidFill>
                  <a:srgbClr val="1D3160"/>
                </a:solidFill>
              </a:rPr>
              <a:t>Music </a:t>
            </a:r>
            <a:endParaRPr sz="1800">
              <a:solidFill>
                <a:srgbClr val="1D3160"/>
              </a:solidFill>
            </a:endParaRPr>
          </a:p>
          <a:p>
            <a:pPr marL="457200" lvl="0" indent="-108267" algn="l" rtl="0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Noto Sans Symbols"/>
              <a:buChar char="✓"/>
            </a:pPr>
            <a:r>
              <a:rPr lang="en-US" sz="2200">
                <a:solidFill>
                  <a:srgbClr val="1D3160"/>
                </a:solidFill>
              </a:rPr>
              <a:t>Physical Education</a:t>
            </a:r>
            <a:endParaRPr sz="1800">
              <a:solidFill>
                <a:srgbClr val="1D3160"/>
              </a:solidFill>
            </a:endParaRPr>
          </a:p>
          <a:p>
            <a:pPr marL="457200" lvl="0" indent="-108267" algn="l" rtl="0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Font typeface="Noto Sans Symbols"/>
              <a:buChar char="✓"/>
            </a:pPr>
            <a:r>
              <a:rPr lang="en-US" sz="2200">
                <a:solidFill>
                  <a:srgbClr val="1D3160"/>
                </a:solidFill>
              </a:rPr>
              <a:t>Media (Library/Technology)</a:t>
            </a:r>
            <a:endParaRPr sz="2200">
              <a:solidFill>
                <a:srgbClr val="1D3160"/>
              </a:solidFill>
            </a:endParaRPr>
          </a:p>
          <a:p>
            <a:pPr marL="457200" lvl="0" indent="-108267" algn="l" rtl="0">
              <a:spcBef>
                <a:spcPts val="600"/>
              </a:spcBef>
              <a:spcAft>
                <a:spcPts val="0"/>
              </a:spcAft>
              <a:buClr>
                <a:srgbClr val="1D3160"/>
              </a:buClr>
              <a:buSzPct val="100000"/>
              <a:buChar char="✓"/>
            </a:pPr>
            <a:r>
              <a:rPr lang="en-US" sz="2200">
                <a:solidFill>
                  <a:srgbClr val="1D3160"/>
                </a:solidFill>
              </a:rPr>
              <a:t>Spanish</a:t>
            </a:r>
            <a:endParaRPr sz="2200">
              <a:solidFill>
                <a:srgbClr val="1D3160"/>
              </a:solidFill>
            </a:endParaRPr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675" y="2786425"/>
            <a:ext cx="2871951" cy="215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3675" y="152400"/>
            <a:ext cx="1669551" cy="222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0450" y="631275"/>
            <a:ext cx="2236426" cy="167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>
            <a:spLocks noGrp="1"/>
          </p:cNvSpPr>
          <p:nvPr>
            <p:ph type="body" idx="1"/>
          </p:nvPr>
        </p:nvSpPr>
        <p:spPr>
          <a:xfrm>
            <a:off x="54150" y="1584275"/>
            <a:ext cx="90357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38761D"/>
                </a:solidFill>
              </a:rPr>
              <a:t>Leader in Me is a school-wide program designed to empower students with leadership and life skills. Leader in Me fosters a culture of accountability, collaboration, personal growth, and helps students become leaders of their own learning and lives. Every student can be a leader!</a:t>
            </a:r>
            <a:endParaRPr sz="2429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1100" y="81850"/>
            <a:ext cx="2110625" cy="7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 l="4351" t="23590" r="6299" b="25048"/>
          <a:stretch/>
        </p:blipFill>
        <p:spPr>
          <a:xfrm rot="-176853">
            <a:off x="150744" y="3817940"/>
            <a:ext cx="1616711" cy="123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 rotWithShape="1">
          <a:blip r:embed="rId5">
            <a:alphaModFix/>
          </a:blip>
          <a:srcRect t="25545"/>
          <a:stretch/>
        </p:blipFill>
        <p:spPr>
          <a:xfrm rot="436460">
            <a:off x="7555538" y="3804327"/>
            <a:ext cx="1386498" cy="126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6">
            <a:alphaModFix/>
          </a:blip>
          <a:srcRect t="5377" b="27485"/>
          <a:stretch/>
        </p:blipFill>
        <p:spPr>
          <a:xfrm>
            <a:off x="2269650" y="3872675"/>
            <a:ext cx="2243242" cy="11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62799">
            <a:off x="194239" y="162918"/>
            <a:ext cx="2238248" cy="167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24050" y="81863"/>
            <a:ext cx="1380599" cy="184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9">
            <a:alphaModFix/>
          </a:blip>
          <a:srcRect b="6182"/>
          <a:stretch/>
        </p:blipFill>
        <p:spPr>
          <a:xfrm>
            <a:off x="5068900" y="3756262"/>
            <a:ext cx="1936323" cy="136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58475" y="81849"/>
            <a:ext cx="1380599" cy="184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 rotWithShape="1">
          <a:blip r:embed="rId11">
            <a:alphaModFix/>
          </a:blip>
          <a:srcRect b="9657"/>
          <a:stretch/>
        </p:blipFill>
        <p:spPr>
          <a:xfrm>
            <a:off x="3002025" y="840000"/>
            <a:ext cx="2445829" cy="136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311700" y="201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alibri"/>
              <a:buNone/>
            </a:pPr>
            <a:r>
              <a:rPr lang="en-US" sz="3380" b="1"/>
              <a:t>Support Services</a:t>
            </a:r>
            <a:endParaRPr sz="3020" b="1"/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157350" y="1219625"/>
            <a:ext cx="8520600" cy="3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37710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41">
                <a:solidFill>
                  <a:schemeClr val="dk2"/>
                </a:solidFill>
              </a:rPr>
              <a:t>Social Workers</a:t>
            </a:r>
            <a:endParaRPr sz="3741">
              <a:solidFill>
                <a:schemeClr val="dk2"/>
              </a:solidFill>
            </a:endParaRPr>
          </a:p>
          <a:p>
            <a:pPr marL="457200" lvl="0" indent="-3771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41">
                <a:solidFill>
                  <a:schemeClr val="dk2"/>
                </a:solidFill>
              </a:rPr>
              <a:t>Speech Pathologist</a:t>
            </a:r>
            <a:endParaRPr sz="3741">
              <a:solidFill>
                <a:schemeClr val="dk2"/>
              </a:solidFill>
            </a:endParaRPr>
          </a:p>
          <a:p>
            <a:pPr marL="457200" lvl="0" indent="-3771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41">
                <a:solidFill>
                  <a:schemeClr val="dk2"/>
                </a:solidFill>
              </a:rPr>
              <a:t>Resource Room Teacher</a:t>
            </a:r>
            <a:endParaRPr sz="3741">
              <a:solidFill>
                <a:schemeClr val="dk2"/>
              </a:solidFill>
            </a:endParaRPr>
          </a:p>
          <a:p>
            <a:pPr marL="457200" lvl="0" indent="-3771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41">
                <a:solidFill>
                  <a:schemeClr val="dk2"/>
                </a:solidFill>
              </a:rPr>
              <a:t>Physical Therapist</a:t>
            </a:r>
            <a:endParaRPr sz="3741">
              <a:solidFill>
                <a:schemeClr val="dk2"/>
              </a:solidFill>
            </a:endParaRPr>
          </a:p>
          <a:p>
            <a:pPr marL="457200" lvl="0" indent="-3771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41">
                <a:solidFill>
                  <a:schemeClr val="dk2"/>
                </a:solidFill>
              </a:rPr>
              <a:t>Occupational Therapist</a:t>
            </a:r>
            <a:endParaRPr sz="3741">
              <a:solidFill>
                <a:schemeClr val="dk2"/>
              </a:solidFill>
            </a:endParaRPr>
          </a:p>
          <a:p>
            <a:pPr marL="457200" lvl="0" indent="-3771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41">
                <a:solidFill>
                  <a:schemeClr val="dk2"/>
                </a:solidFill>
              </a:rPr>
              <a:t>Learning Interventionists </a:t>
            </a:r>
            <a:endParaRPr sz="3741">
              <a:solidFill>
                <a:schemeClr val="dk2"/>
              </a:solidFill>
            </a:endParaRPr>
          </a:p>
          <a:p>
            <a:pPr marL="457200" lvl="0" indent="-3771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41">
                <a:solidFill>
                  <a:schemeClr val="dk2"/>
                </a:solidFill>
              </a:rPr>
              <a:t>Learning Specialist</a:t>
            </a:r>
            <a:endParaRPr sz="3741">
              <a:solidFill>
                <a:schemeClr val="dk2"/>
              </a:solidFill>
            </a:endParaRPr>
          </a:p>
          <a:p>
            <a:pPr marL="457200" lvl="0" indent="-37710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741">
                <a:solidFill>
                  <a:schemeClr val="dk2"/>
                </a:solidFill>
              </a:rPr>
              <a:t>Paraprofessionals</a:t>
            </a:r>
            <a:endParaRPr sz="3741">
              <a:solidFill>
                <a:schemeClr val="dk2"/>
              </a:solidFill>
            </a:endParaRPr>
          </a:p>
          <a:p>
            <a:pPr marL="457200" lvl="0" indent="-37710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•"/>
            </a:pPr>
            <a:r>
              <a:rPr lang="en-US" sz="3741">
                <a:solidFill>
                  <a:schemeClr val="dk2"/>
                </a:solidFill>
              </a:rPr>
              <a:t>ASD Consultant</a:t>
            </a:r>
            <a:endParaRPr sz="374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D3160"/>
              </a:solidFill>
            </a:endParaRPr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613" y="1464050"/>
            <a:ext cx="1710776" cy="22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 rotWithShape="1">
          <a:blip r:embed="rId4">
            <a:alphaModFix/>
          </a:blip>
          <a:srcRect l="11956" b="19445"/>
          <a:stretch/>
        </p:blipFill>
        <p:spPr>
          <a:xfrm>
            <a:off x="6701789" y="995075"/>
            <a:ext cx="2177861" cy="22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8124" y="2449425"/>
            <a:ext cx="1807699" cy="24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8775" y="3306150"/>
            <a:ext cx="2177848" cy="1633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1273</Words>
  <Application>Microsoft Office PowerPoint</Application>
  <PresentationFormat>On-screen Show (16:9)</PresentationFormat>
  <Paragraphs>189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Noto Sans Symbols</vt:lpstr>
      <vt:lpstr>Simple Light</vt:lpstr>
      <vt:lpstr>Transitional Kindergarten  &amp; Kindergarten</vt:lpstr>
      <vt:lpstr>Tonight’s Agenda</vt:lpstr>
      <vt:lpstr>Principal’s Welcome</vt:lpstr>
      <vt:lpstr>Transitional Kindergarten  &amp; Kindergarten Staff</vt:lpstr>
      <vt:lpstr>Our Programs</vt:lpstr>
      <vt:lpstr>Kids’ Zone Latchkey</vt:lpstr>
      <vt:lpstr>Academics</vt:lpstr>
      <vt:lpstr>PowerPoint Presentation</vt:lpstr>
      <vt:lpstr>Support Services</vt:lpstr>
      <vt:lpstr>What is the Transitional Kindergarten program? </vt:lpstr>
      <vt:lpstr>If you are considering Transitional Kindergarten, your child should be attempting to…..</vt:lpstr>
      <vt:lpstr>If you are considering Kindergarten, your child should be attempting to…..</vt:lpstr>
      <vt:lpstr>Does my child qualify for Transitional Kindergarten &amp; Kindergarten?</vt:lpstr>
      <vt:lpstr>Registration is Online!</vt:lpstr>
      <vt:lpstr>Important Registration Information</vt:lpstr>
      <vt:lpstr>Schools of Choice Program (Non-residents)</vt:lpstr>
      <vt:lpstr>Transitional Kindergarten &amp; Kindergarten Round-Up Dates</vt:lpstr>
      <vt:lpstr>PowerPoint Presentation</vt:lpstr>
      <vt:lpstr>Thank you, voters!</vt:lpstr>
      <vt:lpstr>Stay Informed!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Transitional Kindergarten  &amp; Kindergarten</dc:title>
  <dc:creator>Mary Melissa Harbeck</dc:creator>
  <cp:lastModifiedBy>Mary Melissa Harbeck</cp:lastModifiedBy>
  <cp:revision>2</cp:revision>
  <dcterms:modified xsi:type="dcterms:W3CDTF">2025-01-29T12:58:59Z</dcterms:modified>
</cp:coreProperties>
</file>